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1"/>
  </p:notesMasterIdLst>
  <p:sldIdLst>
    <p:sldId id="256" r:id="rId2"/>
    <p:sldId id="260" r:id="rId3"/>
    <p:sldId id="263" r:id="rId4"/>
    <p:sldId id="262" r:id="rId5"/>
    <p:sldId id="268" r:id="rId6"/>
    <p:sldId id="270" r:id="rId7"/>
    <p:sldId id="274" r:id="rId8"/>
    <p:sldId id="280" r:id="rId9"/>
    <p:sldId id="281" r:id="rId10"/>
    <p:sldId id="294" r:id="rId11"/>
    <p:sldId id="295" r:id="rId12"/>
    <p:sldId id="283" r:id="rId13"/>
    <p:sldId id="284" r:id="rId14"/>
    <p:sldId id="285" r:id="rId15"/>
    <p:sldId id="286" r:id="rId16"/>
    <p:sldId id="287" r:id="rId17"/>
    <p:sldId id="288" r:id="rId18"/>
    <p:sldId id="289" r:id="rId19"/>
    <p:sldId id="290" r:id="rId20"/>
    <p:sldId id="291" r:id="rId21"/>
    <p:sldId id="292" r:id="rId22"/>
    <p:sldId id="293" r:id="rId23"/>
    <p:sldId id="269" r:id="rId24"/>
    <p:sldId id="271" r:id="rId25"/>
    <p:sldId id="273" r:id="rId26"/>
    <p:sldId id="272" r:id="rId27"/>
    <p:sldId id="276" r:id="rId28"/>
    <p:sldId id="259" r:id="rId29"/>
    <p:sldId id="279"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19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AAA5E2D-4D89-464E-BB34-B0C24B542AB5}" type="slidenum">
              <a:rPr lang="en-US"/>
              <a:pPr>
                <a:defRPr/>
              </a:pPr>
              <a:t>‹#›</a:t>
            </a:fld>
            <a:endParaRPr lang="en-US"/>
          </a:p>
        </p:txBody>
      </p:sp>
    </p:spTree>
    <p:extLst>
      <p:ext uri="{BB962C8B-B14F-4D97-AF65-F5344CB8AC3E}">
        <p14:creationId xmlns:p14="http://schemas.microsoft.com/office/powerpoint/2010/main" val="39924173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US" sz="2400">
                  <a:latin typeface="Times New Roman" pitchFamily="18" charset="0"/>
                </a:endParaRPr>
              </a:p>
            </p:txBody>
          </p:sp>
        </p:grpSp>
      </p:grpSp>
      <p:sp>
        <p:nvSpPr>
          <p:cNvPr id="7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71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1F2349C8-CB78-495F-A237-E273ED4902DB}" type="slidenum">
              <a:rPr lang="en-US"/>
              <a:pPr>
                <a:defRPr/>
              </a:pPr>
              <a:t>‹#›</a:t>
            </a:fld>
            <a:endParaRPr lang="en-US"/>
          </a:p>
        </p:txBody>
      </p:sp>
    </p:spTree>
    <p:extLst>
      <p:ext uri="{BB962C8B-B14F-4D97-AF65-F5344CB8AC3E}">
        <p14:creationId xmlns:p14="http://schemas.microsoft.com/office/powerpoint/2010/main" val="2716397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7ECB85F-CBDA-4A05-A770-AA2926ACD7C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652583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3C11C73-984E-43BA-8CDD-DF0C1E80EFA0}"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259410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914400" y="2362200"/>
            <a:ext cx="3924300" cy="3733800"/>
          </a:xfrm>
        </p:spPr>
        <p:txBody>
          <a:bodyPr/>
          <a:lstStyle/>
          <a:p>
            <a:pPr lvl="0"/>
            <a:endParaRPr lang="en-US" noProof="0"/>
          </a:p>
        </p:txBody>
      </p:sp>
      <p:sp>
        <p:nvSpPr>
          <p:cNvPr id="4" name="Text Placeholder 3"/>
          <p:cNvSpPr>
            <a:spLocks noGrp="1"/>
          </p:cNvSpPr>
          <p:nvPr>
            <p:ph type="body"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7010400" y="6553200"/>
            <a:ext cx="1905000" cy="304800"/>
          </a:xfrm>
        </p:spPr>
        <p:txBody>
          <a:bodyPr/>
          <a:lstStyle>
            <a:lvl1pPr>
              <a:defRPr smtClean="0"/>
            </a:lvl1pPr>
          </a:lstStyle>
          <a:p>
            <a:pPr>
              <a:defRPr/>
            </a:pPr>
            <a:endParaRPr lang="en-US"/>
          </a:p>
        </p:txBody>
      </p:sp>
      <p:sp>
        <p:nvSpPr>
          <p:cNvPr id="6" name="Footer Placeholder 5"/>
          <p:cNvSpPr>
            <a:spLocks noGrp="1"/>
          </p:cNvSpPr>
          <p:nvPr>
            <p:ph type="ftr" sz="quarter" idx="11"/>
          </p:nvPr>
        </p:nvSpPr>
        <p:spPr>
          <a:xfrm>
            <a:off x="2936875" y="6529388"/>
            <a:ext cx="2895600" cy="304800"/>
          </a:xfrm>
        </p:spPr>
        <p:txBody>
          <a:bodyPr/>
          <a:lstStyle>
            <a:lvl1pPr>
              <a:defRPr smtClean="0"/>
            </a:lvl1pPr>
          </a:lstStyle>
          <a:p>
            <a:pPr>
              <a:defRPr/>
            </a:pPr>
            <a:endParaRPr lang="en-US"/>
          </a:p>
        </p:txBody>
      </p:sp>
      <p:sp>
        <p:nvSpPr>
          <p:cNvPr id="7" name="Slide Number Placeholder 6"/>
          <p:cNvSpPr>
            <a:spLocks noGrp="1"/>
          </p:cNvSpPr>
          <p:nvPr>
            <p:ph type="sldNum" sz="quarter" idx="12"/>
          </p:nvPr>
        </p:nvSpPr>
        <p:spPr>
          <a:xfrm>
            <a:off x="84138" y="6343650"/>
            <a:ext cx="587375" cy="488950"/>
          </a:xfrm>
        </p:spPr>
        <p:txBody>
          <a:bodyPr/>
          <a:lstStyle>
            <a:lvl1pPr>
              <a:defRPr smtClean="0"/>
            </a:lvl1pPr>
          </a:lstStyle>
          <a:p>
            <a:pPr>
              <a:defRPr/>
            </a:pPr>
            <a:fld id="{6B6282DC-23C4-49C4-BD4C-B2932928F116}" type="slidenum">
              <a:rPr lang="en-US"/>
              <a:pPr>
                <a:defRPr/>
              </a:pPr>
              <a:t>‹#›</a:t>
            </a:fld>
            <a:endParaRPr lang="en-US"/>
          </a:p>
        </p:txBody>
      </p:sp>
    </p:spTree>
    <p:extLst>
      <p:ext uri="{BB962C8B-B14F-4D97-AF65-F5344CB8AC3E}">
        <p14:creationId xmlns:p14="http://schemas.microsoft.com/office/powerpoint/2010/main" val="2292961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3FBFF002-A17A-4F58-A516-E52C02219B7B}"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8028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C80F65A2-B88C-4084-9329-766DFF16B374}"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894278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599251D4-844C-40BF-98B1-02990688879E}"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347612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D9E6FA52-5C43-49AC-8238-C0B0A4C3ED22}"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369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FF962D18-71D3-4A39-8220-09AB461678B0}"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80771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19D6EBFC-B148-41B9-90EA-A844FC831A38}"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5894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260261BF-99D8-4DB2-9E85-9D93611C446F}"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88708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283AA24-D27C-4C05-9E95-573F95A86518}"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96927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614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74DC1B52-AFBB-45A5-8201-EF1920216431}" type="slidenum">
              <a:rPr lang="en-US"/>
              <a:pPr>
                <a:defRPr/>
              </a:pPr>
              <a:t>‹#›</a:t>
            </a:fld>
            <a:endParaRPr lang="en-US"/>
          </a:p>
        </p:txBody>
      </p:sp>
      <p:grpSp>
        <p:nvGrpSpPr>
          <p:cNvPr id="4100" name="Group 4"/>
          <p:cNvGrpSpPr>
            <a:grpSpLocks/>
          </p:cNvGrpSpPr>
          <p:nvPr/>
        </p:nvGrpSpPr>
        <p:grpSpPr bwMode="auto">
          <a:xfrm>
            <a:off x="0" y="0"/>
            <a:ext cx="9144000" cy="546100"/>
            <a:chOff x="0" y="0"/>
            <a:chExt cx="5760" cy="344"/>
          </a:xfrm>
        </p:grpSpPr>
        <p:sp>
          <p:nvSpPr>
            <p:cNvPr id="614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US" sz="2400">
                <a:latin typeface="Times New Roman" pitchFamily="18" charset="0"/>
              </a:endParaRPr>
            </a:p>
          </p:txBody>
        </p:sp>
        <p:sp>
          <p:nvSpPr>
            <p:cNvPr id="615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US" sz="2400">
                <a:latin typeface="Times New Roman" pitchFamily="18" charset="0"/>
              </a:endParaRPr>
            </a:p>
          </p:txBody>
        </p:sp>
        <p:sp>
          <p:nvSpPr>
            <p:cNvPr id="615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615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615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sp>
          <p:nvSpPr>
            <p:cNvPr id="615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US">
                <a:solidFill>
                  <a:schemeClr val="hlink"/>
                </a:solidFill>
              </a:endParaRPr>
            </a:p>
          </p:txBody>
        </p:sp>
        <p:sp>
          <p:nvSpPr>
            <p:cNvPr id="615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US" sz="2400">
                <a:latin typeface="Times New Roman" pitchFamily="18" charset="0"/>
              </a:endParaRPr>
            </a:p>
          </p:txBody>
        </p:sp>
        <p:sp>
          <p:nvSpPr>
            <p:cNvPr id="615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sp>
          <p:nvSpPr>
            <p:cNvPr id="615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US">
                <a:solidFill>
                  <a:schemeClr val="accent2"/>
                </a:solidFill>
              </a:endParaRPr>
            </a:p>
          </p:txBody>
        </p:sp>
      </p:grpSp>
      <p:sp>
        <p:nvSpPr>
          <p:cNvPr id="4101"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102"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6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9" r:id="rId12"/>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oleObject" Target="../embeddings/oleObject3.bin"/><Relationship Id="rId4" Type="http://schemas.openxmlformats.org/officeDocument/2006/relationships/image" Target="../media/image4.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image" Target="../media/image6.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research.microsoft.com/~simonpj/papers/giving-a-talk/giving-a-talk-html.html" TargetMode="External"/><Relationship Id="rId2" Type="http://schemas.openxmlformats.org/officeDocument/2006/relationships/hyperlink" Target="http://wit.tuwien.ac.at/research/tips/good_research_talk_slides.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iasted.org/conferences/formatting/Presentations-Tips.ppt" TargetMode="External"/><Relationship Id="rId2" Type="http://schemas.openxmlformats.org/officeDocument/2006/relationships/hyperlink" Target="http://www.cse.buffalo.edu/~rapaport/howtowrite.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r>
              <a:rPr lang="en-US" sz="4600" dirty="0" smtClean="0"/>
              <a:t>Research talk 101</a:t>
            </a:r>
          </a:p>
        </p:txBody>
      </p:sp>
      <p:sp>
        <p:nvSpPr>
          <p:cNvPr id="7171" name="Rectangle 3"/>
          <p:cNvSpPr>
            <a:spLocks noGrp="1" noChangeArrowheads="1"/>
          </p:cNvSpPr>
          <p:nvPr>
            <p:ph type="subTitle" idx="1"/>
          </p:nvPr>
        </p:nvSpPr>
        <p:spPr>
          <a:xfrm>
            <a:off x="457200" y="4267200"/>
            <a:ext cx="8534400" cy="1752600"/>
          </a:xfrm>
        </p:spPr>
        <p:txBody>
          <a:bodyPr/>
          <a:lstStyle/>
          <a:p>
            <a:pPr algn="ctr" eaLnBrk="1" hangingPunct="1">
              <a:lnSpc>
                <a:spcPct val="90000"/>
              </a:lnSpc>
            </a:pPr>
            <a:r>
              <a:rPr lang="en-US" dirty="0" smtClean="0"/>
              <a:t>Jim Miles</a:t>
            </a:r>
          </a:p>
          <a:p>
            <a:pPr algn="ctr" eaLnBrk="1" hangingPunct="1">
              <a:lnSpc>
                <a:spcPct val="90000"/>
              </a:lnSpc>
            </a:pPr>
            <a:r>
              <a:rPr lang="en-US" dirty="0" smtClean="0"/>
              <a:t>California State University, Long Beach</a:t>
            </a:r>
          </a:p>
          <a:p>
            <a:pPr algn="ctr" eaLnBrk="1" hangingPunct="1">
              <a:lnSpc>
                <a:spcPct val="90000"/>
              </a:lnSpc>
            </a:pPr>
            <a:r>
              <a:rPr lang="en-US" dirty="0" smtClean="0"/>
              <a:t>9</a:t>
            </a:r>
            <a:r>
              <a:rPr lang="en-US" dirty="0" smtClean="0"/>
              <a:t>/9/15</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On the other hand…</a:t>
            </a:r>
          </a:p>
        </p:txBody>
      </p:sp>
      <p:sp>
        <p:nvSpPr>
          <p:cNvPr id="34819" name="Rectangle 3"/>
          <p:cNvSpPr>
            <a:spLocks noGrp="1" noChangeArrowheads="1"/>
          </p:cNvSpPr>
          <p:nvPr>
            <p:ph type="body" idx="1"/>
          </p:nvPr>
        </p:nvSpPr>
        <p:spPr/>
        <p:txBody>
          <a:bodyPr/>
          <a:lstStyle/>
          <a:p>
            <a:r>
              <a:rPr lang="en-US" dirty="0" smtClean="0"/>
              <a:t>A very annoying technique</a:t>
            </a:r>
          </a:p>
          <a:p>
            <a:pPr lvl="1"/>
            <a:r>
              <a:rPr lang="en-US" dirty="0" smtClean="0"/>
              <a:t>is to reveal</a:t>
            </a:r>
          </a:p>
          <a:p>
            <a:pPr lvl="1"/>
            <a:r>
              <a:rPr lang="en-US" dirty="0" smtClean="0"/>
              <a:t>your points</a:t>
            </a:r>
          </a:p>
          <a:p>
            <a:pPr lvl="1"/>
            <a:r>
              <a:rPr lang="en-US" dirty="0" smtClean="0"/>
              <a:t>one</a:t>
            </a:r>
          </a:p>
          <a:p>
            <a:pPr lvl="1"/>
            <a:r>
              <a:rPr lang="en-US" dirty="0" smtClean="0"/>
              <a:t>by one</a:t>
            </a:r>
          </a:p>
          <a:p>
            <a:pPr lvl="1"/>
            <a:r>
              <a:rPr lang="en-US" dirty="0" smtClean="0"/>
              <a:t>by one, unless…</a:t>
            </a:r>
          </a:p>
          <a:p>
            <a:pPr lvl="1"/>
            <a:r>
              <a:rPr lang="en-US" dirty="0" smtClean="0"/>
              <a:t>there is a punch line</a:t>
            </a:r>
          </a:p>
        </p:txBody>
      </p:sp>
    </p:spTree>
    <p:extLst>
      <p:ext uri="{BB962C8B-B14F-4D97-AF65-F5344CB8AC3E}">
        <p14:creationId xmlns:p14="http://schemas.microsoft.com/office/powerpoint/2010/main" val="3414076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4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48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481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481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81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81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What was RPLWML?</a:t>
            </a:r>
          </a:p>
          <a:p>
            <a:r>
              <a:rPr lang="en-US" dirty="0" smtClean="0"/>
              <a:t>Keeping RPLWML in mind takes up valuable attentional and memory resources.</a:t>
            </a:r>
            <a:endParaRPr lang="en-US" dirty="0"/>
          </a:p>
        </p:txBody>
      </p:sp>
      <p:sp>
        <p:nvSpPr>
          <p:cNvPr id="4" name="Title 1"/>
          <p:cNvSpPr>
            <a:spLocks noGrp="1"/>
          </p:cNvSpPr>
          <p:nvPr>
            <p:ph type="title"/>
          </p:nvPr>
        </p:nvSpPr>
        <p:spPr>
          <a:xfrm>
            <a:off x="457200" y="457200"/>
            <a:ext cx="8229600" cy="1371600"/>
          </a:xfrm>
        </p:spPr>
        <p:txBody>
          <a:bodyPr/>
          <a:lstStyle/>
          <a:p>
            <a:r>
              <a:rPr lang="en-US" dirty="0" smtClean="0"/>
              <a:t>Where were you?</a:t>
            </a:r>
          </a:p>
        </p:txBody>
      </p:sp>
    </p:spTree>
    <p:extLst>
      <p:ext uri="{BB962C8B-B14F-4D97-AF65-F5344CB8AC3E}">
        <p14:creationId xmlns:p14="http://schemas.microsoft.com/office/powerpoint/2010/main" val="40514567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smtClean="0"/>
              <a:t>Fonts - Good</a:t>
            </a:r>
          </a:p>
        </p:txBody>
      </p:sp>
      <p:sp>
        <p:nvSpPr>
          <p:cNvPr id="32771" name="Rectangle 3"/>
          <p:cNvSpPr>
            <a:spLocks noGrp="1" noChangeArrowheads="1"/>
          </p:cNvSpPr>
          <p:nvPr>
            <p:ph type="body" idx="1"/>
          </p:nvPr>
        </p:nvSpPr>
        <p:spPr/>
        <p:txBody>
          <a:bodyPr/>
          <a:lstStyle/>
          <a:p>
            <a:r>
              <a:rPr lang="en-US" dirty="0" smtClean="0"/>
              <a:t>Use different size fonts for main points and secondary points</a:t>
            </a:r>
          </a:p>
          <a:p>
            <a:pPr lvl="1"/>
            <a:r>
              <a:rPr lang="en-US" dirty="0" smtClean="0"/>
              <a:t>this font is 24-point (minimum!), the main point font is 32-point, and the title font is 44-point</a:t>
            </a:r>
          </a:p>
          <a:p>
            <a:r>
              <a:rPr lang="en-US" dirty="0" smtClean="0"/>
              <a:t>Use a standard font like Times New Roman or Arial</a:t>
            </a:r>
            <a:endParaRPr lang="en-US" sz="1400" dirty="0" smtClean="0"/>
          </a:p>
          <a:p>
            <a:endParaRPr lang="en-US" sz="1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Fonts - Bad</a:t>
            </a:r>
          </a:p>
        </p:txBody>
      </p:sp>
      <p:sp>
        <p:nvSpPr>
          <p:cNvPr id="33795" name="Rectangle 3"/>
          <p:cNvSpPr>
            <a:spLocks noGrp="1" noChangeArrowheads="1"/>
          </p:cNvSpPr>
          <p:nvPr>
            <p:ph type="body" idx="1"/>
          </p:nvPr>
        </p:nvSpPr>
        <p:spPr/>
        <p:txBody>
          <a:bodyPr/>
          <a:lstStyle/>
          <a:p>
            <a:r>
              <a:rPr lang="en-US" sz="1400" dirty="0" smtClean="0"/>
              <a:t>If you use a small font, your audience won’t be able to read what you have written</a:t>
            </a:r>
          </a:p>
          <a:p>
            <a:endParaRPr lang="en-US" sz="1400" dirty="0" smtClean="0"/>
          </a:p>
          <a:p>
            <a:r>
              <a:rPr lang="en-US" dirty="0" smtClean="0">
                <a:latin typeface="Impact" pitchFamily="34" charset="0"/>
              </a:rPr>
              <a:t>Don’t use a complicated font</a:t>
            </a:r>
            <a:endParaRPr lang="en-US" dirty="0" smtClean="0"/>
          </a:p>
          <a:p>
            <a:r>
              <a:rPr lang="en-US" dirty="0" smtClean="0"/>
              <a:t>CAPITALIZE ONLY WHEN NECESSARY.  IT IS DIFFICULT TO READ. </a:t>
            </a:r>
          </a:p>
          <a:p>
            <a:r>
              <a:rPr lang="en-US" dirty="0" smtClean="0"/>
              <a:t>IT ALSO MAKES YOU SEEM CRAZY OR ANGRY.</a:t>
            </a:r>
          </a:p>
          <a:p>
            <a:endParaRPr lang="en-US" dirty="0" smtClean="0"/>
          </a:p>
          <a:p>
            <a:pPr>
              <a:buFont typeface="Wingdings" pitchFamily="2" charset="2"/>
              <a:buNone/>
            </a:pPr>
            <a:endParaRPr lang="en-US" dirty="0" smtClean="0">
              <a:latin typeface="Impact" pitchFamily="34" charset="0"/>
            </a:endParaRP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Color - Good</a:t>
            </a:r>
          </a:p>
        </p:txBody>
      </p:sp>
      <p:sp>
        <p:nvSpPr>
          <p:cNvPr id="34819" name="Rectangle 3"/>
          <p:cNvSpPr>
            <a:spLocks noGrp="1" noChangeArrowheads="1"/>
          </p:cNvSpPr>
          <p:nvPr>
            <p:ph type="body" idx="1"/>
          </p:nvPr>
        </p:nvSpPr>
        <p:spPr/>
        <p:txBody>
          <a:bodyPr/>
          <a:lstStyle/>
          <a:p>
            <a:r>
              <a:rPr lang="en-US" dirty="0" smtClean="0"/>
              <a:t>Use font color that contrasts sharply with the background </a:t>
            </a:r>
          </a:p>
          <a:p>
            <a:pPr lvl="2"/>
            <a:r>
              <a:rPr lang="en-US" dirty="0" smtClean="0">
                <a:solidFill>
                  <a:schemeClr val="bg2"/>
                </a:solidFill>
              </a:rPr>
              <a:t>Blue font on white background</a:t>
            </a:r>
          </a:p>
          <a:p>
            <a:r>
              <a:rPr lang="en-US" dirty="0" smtClean="0"/>
              <a:t>Use color to reinforce the logic of your structure</a:t>
            </a:r>
          </a:p>
          <a:p>
            <a:pPr lvl="2"/>
            <a:r>
              <a:rPr lang="en-US" dirty="0" smtClean="0"/>
              <a:t>Ex: light blue title and dark blue text</a:t>
            </a:r>
          </a:p>
          <a:p>
            <a:r>
              <a:rPr lang="en-US" dirty="0" smtClean="0"/>
              <a:t>Use color to emphasize a point</a:t>
            </a:r>
          </a:p>
          <a:p>
            <a:pPr lvl="2"/>
            <a:r>
              <a:rPr lang="en-US" dirty="0" smtClean="0"/>
              <a:t>But only use this </a:t>
            </a:r>
            <a:r>
              <a:rPr lang="en-US" dirty="0" smtClean="0">
                <a:solidFill>
                  <a:schemeClr val="bg2"/>
                </a:solidFill>
              </a:rPr>
              <a:t>occasionally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t>Color - Bad</a:t>
            </a:r>
          </a:p>
        </p:txBody>
      </p:sp>
      <p:sp>
        <p:nvSpPr>
          <p:cNvPr id="35843" name="Rectangle 3"/>
          <p:cNvSpPr>
            <a:spLocks noGrp="1" noChangeArrowheads="1"/>
          </p:cNvSpPr>
          <p:nvPr>
            <p:ph type="body" idx="1"/>
          </p:nvPr>
        </p:nvSpPr>
        <p:spPr/>
        <p:txBody>
          <a:bodyPr/>
          <a:lstStyle/>
          <a:p>
            <a:pPr>
              <a:lnSpc>
                <a:spcPct val="90000"/>
              </a:lnSpc>
            </a:pPr>
            <a:r>
              <a:rPr lang="en-US" dirty="0" smtClean="0">
                <a:solidFill>
                  <a:srgbClr val="FFFF00"/>
                </a:solidFill>
              </a:rPr>
              <a:t>Using a font color that does not contrast with the background color is hard to read </a:t>
            </a:r>
          </a:p>
          <a:p>
            <a:pPr>
              <a:lnSpc>
                <a:spcPct val="90000"/>
              </a:lnSpc>
            </a:pPr>
            <a:r>
              <a:rPr lang="en-US" dirty="0" smtClean="0"/>
              <a:t>Using color for decoration is </a:t>
            </a:r>
            <a:r>
              <a:rPr lang="en-US" dirty="0" smtClean="0">
                <a:solidFill>
                  <a:schemeClr val="accent2"/>
                </a:solidFill>
              </a:rPr>
              <a:t>distracting </a:t>
            </a:r>
            <a:r>
              <a:rPr lang="en-US" dirty="0" smtClean="0"/>
              <a:t>and </a:t>
            </a:r>
            <a:r>
              <a:rPr lang="en-US" dirty="0" smtClean="0">
                <a:solidFill>
                  <a:schemeClr val="folHlink"/>
                </a:solidFill>
              </a:rPr>
              <a:t>annoying</a:t>
            </a:r>
            <a:r>
              <a:rPr lang="en-US" dirty="0" smtClean="0"/>
              <a:t>.</a:t>
            </a:r>
          </a:p>
          <a:p>
            <a:pPr>
              <a:lnSpc>
                <a:spcPct val="90000"/>
              </a:lnSpc>
            </a:pPr>
            <a:r>
              <a:rPr lang="en-US" dirty="0" smtClean="0">
                <a:solidFill>
                  <a:srgbClr val="FF3399"/>
                </a:solidFill>
              </a:rPr>
              <a:t>Using a different color for each point is unnecessary</a:t>
            </a:r>
          </a:p>
          <a:p>
            <a:pPr lvl="2">
              <a:lnSpc>
                <a:spcPct val="90000"/>
              </a:lnSpc>
            </a:pPr>
            <a:r>
              <a:rPr lang="en-US" dirty="0" smtClean="0">
                <a:solidFill>
                  <a:srgbClr val="FF0000"/>
                </a:solidFill>
              </a:rPr>
              <a:t>Same for secondary points</a:t>
            </a:r>
          </a:p>
          <a:p>
            <a:pPr>
              <a:lnSpc>
                <a:spcPct val="90000"/>
              </a:lnSpc>
            </a:pPr>
            <a:r>
              <a:rPr lang="en-US" dirty="0" smtClean="0">
                <a:solidFill>
                  <a:srgbClr val="FF0000"/>
                </a:solidFill>
              </a:rPr>
              <a:t>T</a:t>
            </a:r>
            <a:r>
              <a:rPr lang="en-US" dirty="0" smtClean="0">
                <a:solidFill>
                  <a:srgbClr val="FF6600"/>
                </a:solidFill>
              </a:rPr>
              <a:t>r</a:t>
            </a:r>
            <a:r>
              <a:rPr lang="en-US" dirty="0" smtClean="0">
                <a:solidFill>
                  <a:srgbClr val="FFFF00"/>
                </a:solidFill>
              </a:rPr>
              <a:t>y</a:t>
            </a:r>
            <a:r>
              <a:rPr lang="en-US" dirty="0" smtClean="0">
                <a:solidFill>
                  <a:srgbClr val="33CC33"/>
                </a:solidFill>
              </a:rPr>
              <a:t>i</a:t>
            </a:r>
            <a:r>
              <a:rPr lang="en-US" dirty="0" smtClean="0">
                <a:solidFill>
                  <a:srgbClr val="0066FF"/>
                </a:solidFill>
              </a:rPr>
              <a:t>n</a:t>
            </a:r>
            <a:r>
              <a:rPr lang="en-US" dirty="0" smtClean="0">
                <a:solidFill>
                  <a:schemeClr val="folHlink"/>
                </a:solidFill>
              </a:rPr>
              <a:t>g</a:t>
            </a:r>
            <a:r>
              <a:rPr lang="en-US" dirty="0" smtClean="0">
                <a:solidFill>
                  <a:srgbClr val="FF3399"/>
                </a:solidFill>
              </a:rPr>
              <a:t> t</a:t>
            </a:r>
            <a:r>
              <a:rPr lang="en-US" dirty="0" smtClean="0">
                <a:solidFill>
                  <a:srgbClr val="FF0000"/>
                </a:solidFill>
              </a:rPr>
              <a:t>o</a:t>
            </a:r>
            <a:r>
              <a:rPr lang="en-US" dirty="0" smtClean="0">
                <a:solidFill>
                  <a:srgbClr val="FF3399"/>
                </a:solidFill>
              </a:rPr>
              <a:t> </a:t>
            </a:r>
            <a:r>
              <a:rPr lang="en-US" dirty="0" smtClean="0">
                <a:solidFill>
                  <a:srgbClr val="FF6600"/>
                </a:solidFill>
              </a:rPr>
              <a:t>b</a:t>
            </a:r>
            <a:r>
              <a:rPr lang="en-US" dirty="0" smtClean="0">
                <a:solidFill>
                  <a:srgbClr val="FFFF00"/>
                </a:solidFill>
              </a:rPr>
              <a:t>e </a:t>
            </a:r>
            <a:r>
              <a:rPr lang="en-US" dirty="0" smtClean="0">
                <a:solidFill>
                  <a:srgbClr val="33CC33"/>
                </a:solidFill>
              </a:rPr>
              <a:t>c</a:t>
            </a:r>
            <a:r>
              <a:rPr lang="en-US" dirty="0" smtClean="0">
                <a:solidFill>
                  <a:srgbClr val="0066FF"/>
                </a:solidFill>
              </a:rPr>
              <a:t>r</a:t>
            </a:r>
            <a:r>
              <a:rPr lang="en-US" dirty="0" smtClean="0">
                <a:solidFill>
                  <a:schemeClr val="folHlink"/>
                </a:solidFill>
              </a:rPr>
              <a:t>e</a:t>
            </a:r>
            <a:r>
              <a:rPr lang="en-US" dirty="0" smtClean="0">
                <a:solidFill>
                  <a:srgbClr val="FF3399"/>
                </a:solidFill>
              </a:rPr>
              <a:t>a</a:t>
            </a:r>
            <a:r>
              <a:rPr lang="en-US" dirty="0" smtClean="0">
                <a:solidFill>
                  <a:srgbClr val="FF0000"/>
                </a:solidFill>
              </a:rPr>
              <a:t>t</a:t>
            </a:r>
            <a:r>
              <a:rPr lang="en-US" dirty="0" smtClean="0">
                <a:solidFill>
                  <a:srgbClr val="FF6600"/>
                </a:solidFill>
              </a:rPr>
              <a:t>i</a:t>
            </a:r>
            <a:r>
              <a:rPr lang="en-US" dirty="0" smtClean="0">
                <a:solidFill>
                  <a:srgbClr val="FFFF00"/>
                </a:solidFill>
              </a:rPr>
              <a:t>v</a:t>
            </a:r>
            <a:r>
              <a:rPr lang="en-US" dirty="0" smtClean="0">
                <a:solidFill>
                  <a:srgbClr val="33CC33"/>
                </a:solidFill>
              </a:rPr>
              <a:t>e</a:t>
            </a:r>
            <a:r>
              <a:rPr lang="en-US" dirty="0" smtClean="0">
                <a:solidFill>
                  <a:srgbClr val="FF3399"/>
                </a:solidFill>
              </a:rPr>
              <a:t> </a:t>
            </a:r>
            <a:r>
              <a:rPr lang="en-US" dirty="0" smtClean="0">
                <a:solidFill>
                  <a:srgbClr val="0066FF"/>
                </a:solidFill>
              </a:rPr>
              <a:t>c</a:t>
            </a:r>
            <a:r>
              <a:rPr lang="en-US" dirty="0" smtClean="0">
                <a:solidFill>
                  <a:schemeClr val="folHlink"/>
                </a:solidFill>
              </a:rPr>
              <a:t>a</a:t>
            </a:r>
            <a:r>
              <a:rPr lang="en-US" dirty="0" smtClean="0">
                <a:solidFill>
                  <a:srgbClr val="FF3399"/>
                </a:solidFill>
              </a:rPr>
              <a:t>n </a:t>
            </a:r>
            <a:r>
              <a:rPr lang="en-US" dirty="0" smtClean="0">
                <a:solidFill>
                  <a:srgbClr val="FF0000"/>
                </a:solidFill>
              </a:rPr>
              <a:t>a</a:t>
            </a:r>
            <a:r>
              <a:rPr lang="en-US" dirty="0" smtClean="0">
                <a:solidFill>
                  <a:srgbClr val="FF6600"/>
                </a:solidFill>
              </a:rPr>
              <a:t>l</a:t>
            </a:r>
            <a:r>
              <a:rPr lang="en-US" dirty="0" smtClean="0">
                <a:solidFill>
                  <a:srgbClr val="FFFF00"/>
                </a:solidFill>
              </a:rPr>
              <a:t>s</a:t>
            </a:r>
            <a:r>
              <a:rPr lang="en-US" dirty="0" smtClean="0">
                <a:solidFill>
                  <a:srgbClr val="33CC33"/>
                </a:solidFill>
              </a:rPr>
              <a:t>o</a:t>
            </a:r>
            <a:r>
              <a:rPr lang="en-US" dirty="0" smtClean="0">
                <a:solidFill>
                  <a:srgbClr val="FF3399"/>
                </a:solidFill>
              </a:rPr>
              <a:t> </a:t>
            </a:r>
            <a:r>
              <a:rPr lang="en-US" dirty="0" smtClean="0">
                <a:solidFill>
                  <a:srgbClr val="0066FF"/>
                </a:solidFill>
              </a:rPr>
              <a:t>b</a:t>
            </a:r>
            <a:r>
              <a:rPr lang="en-US" dirty="0" smtClean="0">
                <a:solidFill>
                  <a:schemeClr val="folHlink"/>
                </a:solidFill>
              </a:rPr>
              <a:t>e</a:t>
            </a:r>
            <a:r>
              <a:rPr lang="en-US" dirty="0" smtClean="0">
                <a:solidFill>
                  <a:srgbClr val="FF3399"/>
                </a:solidFill>
              </a:rPr>
              <a:t> b</a:t>
            </a:r>
            <a:r>
              <a:rPr lang="en-US" dirty="0" smtClean="0">
                <a:solidFill>
                  <a:srgbClr val="FF0000"/>
                </a:solidFill>
              </a:rPr>
              <a:t>a</a:t>
            </a:r>
            <a:r>
              <a:rPr lang="en-US" dirty="0" smtClean="0">
                <a:solidFill>
                  <a:srgbClr val="FF6600"/>
                </a:solidFill>
              </a:rPr>
              <a:t>d</a:t>
            </a: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mtClean="0"/>
              <a:t>Background - Good</a:t>
            </a:r>
          </a:p>
        </p:txBody>
      </p:sp>
      <p:sp>
        <p:nvSpPr>
          <p:cNvPr id="36867" name="Rectangle 3"/>
          <p:cNvSpPr>
            <a:spLocks noGrp="1" noChangeArrowheads="1"/>
          </p:cNvSpPr>
          <p:nvPr>
            <p:ph type="body" idx="1"/>
          </p:nvPr>
        </p:nvSpPr>
        <p:spPr/>
        <p:txBody>
          <a:bodyPr/>
          <a:lstStyle/>
          <a:p>
            <a:r>
              <a:rPr lang="en-US" dirty="0" smtClean="0"/>
              <a:t>Use backgrounds such as this one that are attractive but simple</a:t>
            </a:r>
          </a:p>
          <a:p>
            <a:r>
              <a:rPr lang="en-US" dirty="0" smtClean="0"/>
              <a:t>Use black on white or white on black</a:t>
            </a:r>
          </a:p>
          <a:p>
            <a:r>
              <a:rPr lang="en-US" dirty="0" smtClean="0"/>
              <a:t>Use the same background consistently throughout your presentation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gradFill rotWithShape="0">
            <a:gsLst>
              <a:gs pos="0">
                <a:srgbClr val="A603AB"/>
              </a:gs>
              <a:gs pos="6000">
                <a:srgbClr val="E81766"/>
              </a:gs>
              <a:gs pos="13499">
                <a:srgbClr val="EE3F17"/>
              </a:gs>
              <a:gs pos="24001">
                <a:srgbClr val="FFFF00"/>
              </a:gs>
              <a:gs pos="32500">
                <a:srgbClr val="1A8D48"/>
              </a:gs>
              <a:gs pos="39500">
                <a:srgbClr val="0819FB"/>
              </a:gs>
              <a:gs pos="50000">
                <a:srgbClr val="A603AB"/>
              </a:gs>
              <a:gs pos="60501">
                <a:srgbClr val="0819FB"/>
              </a:gs>
              <a:gs pos="67500">
                <a:srgbClr val="1A8D48"/>
              </a:gs>
              <a:gs pos="75999">
                <a:srgbClr val="FFFF00"/>
              </a:gs>
              <a:gs pos="86501">
                <a:srgbClr val="EE3F17"/>
              </a:gs>
              <a:gs pos="94000">
                <a:srgbClr val="E81766"/>
              </a:gs>
              <a:gs pos="100000">
                <a:srgbClr val="A603AB"/>
              </a:gs>
            </a:gsLst>
            <a:lin ang="0" scaled="1"/>
          </a:gradFill>
        </p:spPr>
        <p:txBody>
          <a:bodyPr/>
          <a:lstStyle/>
          <a:p>
            <a:r>
              <a:rPr lang="en-US" smtClean="0"/>
              <a:t>Background – Bad</a:t>
            </a:r>
          </a:p>
        </p:txBody>
      </p:sp>
      <p:sp>
        <p:nvSpPr>
          <p:cNvPr id="37891" name="Rectangle 3"/>
          <p:cNvSpPr>
            <a:spLocks noGrp="1" noChangeArrowheads="1"/>
          </p:cNvSpPr>
          <p:nvPr>
            <p:ph type="body" idx="1"/>
          </p:nvPr>
        </p:nvSpPr>
        <p:spPr>
          <a:gradFill rotWithShape="0">
            <a:gsLst>
              <a:gs pos="0">
                <a:srgbClr val="A603AB"/>
              </a:gs>
              <a:gs pos="10501">
                <a:srgbClr val="0819FB"/>
              </a:gs>
              <a:gs pos="17500">
                <a:srgbClr val="1A8D48"/>
              </a:gs>
              <a:gs pos="25999">
                <a:srgbClr val="FFFF00"/>
              </a:gs>
              <a:gs pos="36501">
                <a:srgbClr val="EE3F17"/>
              </a:gs>
              <a:gs pos="44000">
                <a:srgbClr val="E81766"/>
              </a:gs>
              <a:gs pos="50000">
                <a:srgbClr val="A603AB"/>
              </a:gs>
              <a:gs pos="56000">
                <a:srgbClr val="E81766"/>
              </a:gs>
              <a:gs pos="63499">
                <a:srgbClr val="EE3F17"/>
              </a:gs>
              <a:gs pos="74001">
                <a:srgbClr val="FFFF00"/>
              </a:gs>
              <a:gs pos="82500">
                <a:srgbClr val="1A8D48"/>
              </a:gs>
              <a:gs pos="89500">
                <a:srgbClr val="0819FB"/>
              </a:gs>
              <a:gs pos="100000">
                <a:srgbClr val="A603AB"/>
              </a:gs>
            </a:gsLst>
            <a:lin ang="18900000" scaled="1"/>
          </a:gradFill>
        </p:spPr>
        <p:txBody>
          <a:bodyPr/>
          <a:lstStyle/>
          <a:p>
            <a:r>
              <a:rPr lang="en-US" smtClean="0">
                <a:solidFill>
                  <a:schemeClr val="accent1"/>
                </a:solidFill>
              </a:rPr>
              <a:t>Avoid backgrounds that are distracting or difficult to read from</a:t>
            </a:r>
          </a:p>
          <a:p>
            <a:r>
              <a:rPr lang="en-US" smtClean="0">
                <a:solidFill>
                  <a:schemeClr val="accent1"/>
                </a:solidFill>
              </a:rPr>
              <a:t>Always be consistent with the background that you use</a:t>
            </a:r>
          </a:p>
          <a:p>
            <a:pPr>
              <a:buFont typeface="Wingdings" pitchFamily="2" charset="2"/>
              <a:buNone/>
            </a:pPr>
            <a:endParaRPr lang="en-US" smtClean="0">
              <a:solidFill>
                <a:schemeClr val="accent1"/>
              </a:solidFill>
            </a:endParaRPr>
          </a:p>
          <a:p>
            <a:endParaRPr lang="en-US" smtClean="0">
              <a:solidFill>
                <a:schemeClr val="accent1"/>
              </a:solidFill>
            </a:endParaRPr>
          </a:p>
          <a:p>
            <a:endParaRPr lang="en-US" smtClean="0">
              <a:solidFill>
                <a:schemeClr val="accent1"/>
              </a:solidFill>
            </a:endParaRPr>
          </a:p>
          <a:p>
            <a:endParaRPr lang="en-US" smtClean="0">
              <a:solidFill>
                <a:schemeClr val="accent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mtClean="0"/>
              <a:t>Graphs - Good</a:t>
            </a:r>
          </a:p>
        </p:txBody>
      </p:sp>
      <p:sp>
        <p:nvSpPr>
          <p:cNvPr id="38915" name="Rectangle 3"/>
          <p:cNvSpPr>
            <a:spLocks noGrp="1" noChangeArrowheads="1"/>
          </p:cNvSpPr>
          <p:nvPr>
            <p:ph type="body" idx="1"/>
          </p:nvPr>
        </p:nvSpPr>
        <p:spPr/>
        <p:txBody>
          <a:bodyPr/>
          <a:lstStyle/>
          <a:p>
            <a:r>
              <a:rPr lang="en-US" smtClean="0"/>
              <a:t>Use graphs rather than just charts and words</a:t>
            </a:r>
          </a:p>
          <a:p>
            <a:pPr lvl="1"/>
            <a:r>
              <a:rPr lang="en-US" smtClean="0"/>
              <a:t>Data in graphs is easier to comprehend &amp; retain than is raw data</a:t>
            </a:r>
          </a:p>
          <a:p>
            <a:pPr lvl="1"/>
            <a:r>
              <a:rPr lang="en-US" smtClean="0"/>
              <a:t>Trends are easier to visualize in graph form</a:t>
            </a:r>
          </a:p>
          <a:p>
            <a:pPr lvl="1"/>
            <a:endParaRPr lang="en-US" smtClean="0"/>
          </a:p>
          <a:p>
            <a:r>
              <a:rPr lang="en-US" smtClean="0"/>
              <a:t>Always title your graphs</a:t>
            </a:r>
          </a:p>
          <a:p>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r>
              <a:rPr lang="en-US" smtClean="0"/>
              <a:t>Graphs - Bad</a:t>
            </a:r>
          </a:p>
        </p:txBody>
      </p:sp>
      <p:graphicFrame>
        <p:nvGraphicFramePr>
          <p:cNvPr id="1026" name="Object 2"/>
          <p:cNvGraphicFramePr>
            <a:graphicFrameLocks noChangeAspect="1"/>
          </p:cNvGraphicFramePr>
          <p:nvPr/>
        </p:nvGraphicFramePr>
        <p:xfrm>
          <a:off x="2133600" y="3181350"/>
          <a:ext cx="4724400" cy="765175"/>
        </p:xfrm>
        <a:graphic>
          <a:graphicData uri="http://schemas.openxmlformats.org/presentationml/2006/ole">
            <mc:AlternateContent xmlns:mc="http://schemas.openxmlformats.org/markup-compatibility/2006">
              <mc:Choice xmlns:v="urn:schemas-microsoft-com:vml" Requires="v">
                <p:oleObj spid="_x0000_s1043" name="Worksheet" r:id="rId3" imgW="3057934" imgH="495488" progId="Excel.Sheet.8">
                  <p:embed/>
                </p:oleObj>
              </mc:Choice>
              <mc:Fallback>
                <p:oleObj name="Worksheet" r:id="rId3" imgW="3057934" imgH="495488" progId="Excel.Shee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3181350"/>
                        <a:ext cx="4724400" cy="765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z="4000" smtClean="0"/>
              <a:t>Purpose of a research talk</a:t>
            </a:r>
          </a:p>
        </p:txBody>
      </p:sp>
      <p:sp>
        <p:nvSpPr>
          <p:cNvPr id="9219" name="Content Placeholder 2"/>
          <p:cNvSpPr>
            <a:spLocks noGrp="1"/>
          </p:cNvSpPr>
          <p:nvPr>
            <p:ph sz="half" idx="1"/>
          </p:nvPr>
        </p:nvSpPr>
        <p:spPr/>
        <p:txBody>
          <a:bodyPr/>
          <a:lstStyle/>
          <a:p>
            <a:pPr eaLnBrk="1" hangingPunct="1">
              <a:buFont typeface="Wingdings" pitchFamily="2" charset="2"/>
              <a:buNone/>
            </a:pPr>
            <a:r>
              <a:rPr lang="en-US" dirty="0" smtClean="0"/>
              <a:t>Is </a:t>
            </a:r>
            <a:r>
              <a:rPr lang="en-US" dirty="0" smtClean="0">
                <a:solidFill>
                  <a:schemeClr val="bg2"/>
                </a:solidFill>
              </a:rPr>
              <a:t>not</a:t>
            </a:r>
            <a:r>
              <a:rPr lang="en-US" dirty="0" smtClean="0"/>
              <a:t> to</a:t>
            </a:r>
          </a:p>
          <a:p>
            <a:pPr eaLnBrk="1" hangingPunct="1"/>
            <a:r>
              <a:rPr lang="en-US" dirty="0" smtClean="0"/>
              <a:t>Show everyone how smart you are</a:t>
            </a:r>
          </a:p>
          <a:p>
            <a:pPr eaLnBrk="1" hangingPunct="1"/>
            <a:r>
              <a:rPr lang="en-US" dirty="0" smtClean="0"/>
              <a:t>Tell them all you know about a subject</a:t>
            </a:r>
          </a:p>
          <a:p>
            <a:pPr eaLnBrk="1" hangingPunct="1"/>
            <a:r>
              <a:rPr lang="en-US" dirty="0" smtClean="0"/>
              <a:t>Present every little detail of your work</a:t>
            </a:r>
          </a:p>
        </p:txBody>
      </p:sp>
      <p:sp>
        <p:nvSpPr>
          <p:cNvPr id="9220" name="Content Placeholder 3"/>
          <p:cNvSpPr>
            <a:spLocks noGrp="1"/>
          </p:cNvSpPr>
          <p:nvPr>
            <p:ph sz="half" idx="2"/>
          </p:nvPr>
        </p:nvSpPr>
        <p:spPr/>
        <p:txBody>
          <a:bodyPr/>
          <a:lstStyle/>
          <a:p>
            <a:pPr eaLnBrk="1" hangingPunct="1">
              <a:buFont typeface="Wingdings" pitchFamily="2" charset="2"/>
              <a:buNone/>
            </a:pPr>
            <a:r>
              <a:rPr lang="en-US" dirty="0" smtClean="0">
                <a:solidFill>
                  <a:schemeClr val="bg2"/>
                </a:solidFill>
              </a:rPr>
              <a:t>Is</a:t>
            </a:r>
            <a:r>
              <a:rPr lang="en-US" dirty="0" smtClean="0"/>
              <a:t> to</a:t>
            </a:r>
          </a:p>
          <a:p>
            <a:pPr eaLnBrk="1" hangingPunct="1"/>
            <a:r>
              <a:rPr lang="en-US" dirty="0" smtClean="0"/>
              <a:t>Give the audience a sense of what your idea/work is</a:t>
            </a:r>
          </a:p>
          <a:p>
            <a:pPr eaLnBrk="1" hangingPunct="1"/>
            <a:r>
              <a:rPr lang="en-US" dirty="0" smtClean="0"/>
              <a:t>Make them want to read your paper</a:t>
            </a:r>
          </a:p>
          <a:p>
            <a:pPr eaLnBrk="1" hangingPunct="1"/>
            <a:r>
              <a:rPr lang="en-US" dirty="0" smtClean="0"/>
              <a:t>Get feedback on your work</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n-US" smtClean="0"/>
              <a:t>Graphs - Good</a:t>
            </a:r>
          </a:p>
        </p:txBody>
      </p:sp>
      <p:graphicFrame>
        <p:nvGraphicFramePr>
          <p:cNvPr id="2050" name="Object 2"/>
          <p:cNvGraphicFramePr>
            <a:graphicFrameLocks noGrp="1" noChangeAspect="1"/>
          </p:cNvGraphicFramePr>
          <p:nvPr>
            <p:ph type="chart" sz="half" idx="1"/>
          </p:nvPr>
        </p:nvGraphicFramePr>
        <p:xfrm>
          <a:off x="914400" y="2362200"/>
          <a:ext cx="3924300" cy="3733800"/>
        </p:xfrm>
        <a:graphic>
          <a:graphicData uri="http://schemas.openxmlformats.org/presentationml/2006/ole">
            <mc:AlternateContent xmlns:mc="http://schemas.openxmlformats.org/markup-compatibility/2006">
              <mc:Choice xmlns:v="urn:schemas-microsoft-com:vml" Requires="v">
                <p:oleObj spid="_x0000_s2082" name="Chart" r:id="rId3" imgW="3924406" imgH="3733721" progId="MSGraph.Chart.8">
                  <p:embed followColorScheme="full"/>
                </p:oleObj>
              </mc:Choice>
              <mc:Fallback>
                <p:oleObj name="Chart" r:id="rId3" imgW="3924406" imgH="3733721" progId="MSGraph.Chart.8">
                  <p:embed followColorScheme="full"/>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362200"/>
                        <a:ext cx="3924300" cy="3733800"/>
                      </a:xfrm>
                      <a:prstGeom prst="rect">
                        <a:avLst/>
                      </a:prstGeom>
                    </p:spPr>
                  </p:pic>
                </p:oleObj>
              </mc:Fallback>
            </mc:AlternateContent>
          </a:graphicData>
        </a:graphic>
      </p:graphicFrame>
      <p:graphicFrame>
        <p:nvGraphicFramePr>
          <p:cNvPr id="2051" name="Object 3"/>
          <p:cNvGraphicFramePr>
            <a:graphicFrameLocks noChangeAspect="1"/>
          </p:cNvGraphicFramePr>
          <p:nvPr/>
        </p:nvGraphicFramePr>
        <p:xfrm>
          <a:off x="611188" y="2090738"/>
          <a:ext cx="8304212" cy="4632325"/>
        </p:xfrm>
        <a:graphic>
          <a:graphicData uri="http://schemas.openxmlformats.org/presentationml/2006/ole">
            <mc:AlternateContent xmlns:mc="http://schemas.openxmlformats.org/markup-compatibility/2006">
              <mc:Choice xmlns:v="urn:schemas-microsoft-com:vml" Requires="v">
                <p:oleObj spid="_x0000_s2083" name="Chart" r:id="rId5" imgW="9525294" imgH="5315232" progId="Excel.Chart.8">
                  <p:embed/>
                </p:oleObj>
              </mc:Choice>
              <mc:Fallback>
                <p:oleObj name="Chart" r:id="rId5" imgW="9525294" imgH="5315232" progId="Excel.Chart.8">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11188" y="2090738"/>
                        <a:ext cx="8304212" cy="463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p:txBody>
          <a:bodyPr/>
          <a:lstStyle/>
          <a:p>
            <a:r>
              <a:rPr lang="en-US" smtClean="0"/>
              <a:t>Graphs - Bad</a:t>
            </a:r>
          </a:p>
        </p:txBody>
      </p:sp>
      <p:graphicFrame>
        <p:nvGraphicFramePr>
          <p:cNvPr id="3074" name="Object 2"/>
          <p:cNvGraphicFramePr>
            <a:graphicFrameLocks noChangeAspect="1"/>
          </p:cNvGraphicFramePr>
          <p:nvPr/>
        </p:nvGraphicFramePr>
        <p:xfrm>
          <a:off x="762000" y="2249488"/>
          <a:ext cx="8077200" cy="4384675"/>
        </p:xfrm>
        <a:graphic>
          <a:graphicData uri="http://schemas.openxmlformats.org/presentationml/2006/ole">
            <mc:AlternateContent xmlns:mc="http://schemas.openxmlformats.org/markup-compatibility/2006">
              <mc:Choice xmlns:v="urn:schemas-microsoft-com:vml" Requires="v">
                <p:oleObj spid="_x0000_s3091" name="Chart" r:id="rId3" imgW="9525294" imgH="5172531" progId="Excel.Chart.8">
                  <p:embed/>
                </p:oleObj>
              </mc:Choice>
              <mc:Fallback>
                <p:oleObj name="Chart" r:id="rId3" imgW="9525294" imgH="5172531" progId="Excel.Chart.8">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0" y="2249488"/>
                        <a:ext cx="8077200" cy="4384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mtClean="0"/>
              <a:t>Graphs - Bad</a:t>
            </a:r>
          </a:p>
        </p:txBody>
      </p:sp>
      <p:sp>
        <p:nvSpPr>
          <p:cNvPr id="39939" name="Rectangle 3"/>
          <p:cNvSpPr>
            <a:spLocks noGrp="1" noChangeArrowheads="1"/>
          </p:cNvSpPr>
          <p:nvPr>
            <p:ph type="body" idx="1"/>
          </p:nvPr>
        </p:nvSpPr>
        <p:spPr/>
        <p:txBody>
          <a:bodyPr/>
          <a:lstStyle/>
          <a:p>
            <a:r>
              <a:rPr lang="en-US" smtClean="0"/>
              <a:t>Minor gridlines are unnecessary</a:t>
            </a:r>
          </a:p>
          <a:p>
            <a:r>
              <a:rPr lang="en-US" smtClean="0"/>
              <a:t>Font is too small</a:t>
            </a:r>
          </a:p>
          <a:p>
            <a:r>
              <a:rPr lang="en-US" smtClean="0"/>
              <a:t>Colors are illogical</a:t>
            </a:r>
          </a:p>
          <a:p>
            <a:r>
              <a:rPr lang="en-US" smtClean="0"/>
              <a:t>Title is missing</a:t>
            </a:r>
          </a:p>
          <a:p>
            <a:r>
              <a:rPr lang="en-US" smtClean="0"/>
              <a:t>Shading is distracting</a:t>
            </a:r>
          </a:p>
          <a:p>
            <a:pPr>
              <a:buFont typeface="Wingdings" pitchFamily="2" charset="2"/>
              <a:buNone/>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Preparing the presentation</a:t>
            </a:r>
          </a:p>
        </p:txBody>
      </p:sp>
      <p:sp>
        <p:nvSpPr>
          <p:cNvPr id="21507" name="Content Placeholder 2"/>
          <p:cNvSpPr>
            <a:spLocks noGrp="1"/>
          </p:cNvSpPr>
          <p:nvPr>
            <p:ph idx="1"/>
          </p:nvPr>
        </p:nvSpPr>
        <p:spPr/>
        <p:txBody>
          <a:bodyPr/>
          <a:lstStyle/>
          <a:p>
            <a:r>
              <a:rPr lang="en-US" dirty="0" smtClean="0"/>
              <a:t>Prepare the slides in advance</a:t>
            </a:r>
          </a:p>
          <a:p>
            <a:r>
              <a:rPr lang="en-US" dirty="0" smtClean="0"/>
              <a:t>Show them to friends</a:t>
            </a:r>
          </a:p>
          <a:p>
            <a:r>
              <a:rPr lang="en-US" dirty="0" smtClean="0"/>
              <a:t>When you think you are done read them again</a:t>
            </a:r>
          </a:p>
          <a:p>
            <a:r>
              <a:rPr lang="en-US" dirty="0" smtClean="0"/>
              <a:t>Check all animations with the sound 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Preparing the presentation</a:t>
            </a:r>
          </a:p>
        </p:txBody>
      </p:sp>
      <p:sp>
        <p:nvSpPr>
          <p:cNvPr id="22531" name="Content Placeholder 2"/>
          <p:cNvSpPr>
            <a:spLocks noGrp="1"/>
          </p:cNvSpPr>
          <p:nvPr>
            <p:ph idx="1"/>
          </p:nvPr>
        </p:nvSpPr>
        <p:spPr/>
        <p:txBody>
          <a:bodyPr/>
          <a:lstStyle/>
          <a:p>
            <a:r>
              <a:rPr lang="en-US" dirty="0" smtClean="0"/>
              <a:t>Practice, practice, practice</a:t>
            </a:r>
          </a:p>
          <a:p>
            <a:pPr lvl="1"/>
            <a:r>
              <a:rPr lang="en-US" dirty="0" smtClean="0"/>
              <a:t>Give a practice talk to a general audience</a:t>
            </a:r>
          </a:p>
          <a:p>
            <a:pPr lvl="1"/>
            <a:r>
              <a:rPr lang="en-US" dirty="0" smtClean="0"/>
              <a:t>Give a practice talk to an audience of experts</a:t>
            </a:r>
          </a:p>
          <a:p>
            <a:pPr lvl="1"/>
            <a:r>
              <a:rPr lang="en-US" dirty="0" smtClean="0"/>
              <a:t>Time your presentation (allow for speed up effect caused by nervousness)</a:t>
            </a:r>
          </a:p>
          <a:p>
            <a:r>
              <a:rPr lang="en-US" dirty="0" smtClean="0"/>
              <a:t>Always assume technology will fail you. Have backups.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Delivering the talk</a:t>
            </a:r>
          </a:p>
        </p:txBody>
      </p:sp>
      <p:sp>
        <p:nvSpPr>
          <p:cNvPr id="23555" name="Content Placeholder 2"/>
          <p:cNvSpPr>
            <a:spLocks noGrp="1"/>
          </p:cNvSpPr>
          <p:nvPr>
            <p:ph idx="1"/>
          </p:nvPr>
        </p:nvSpPr>
        <p:spPr/>
        <p:txBody>
          <a:bodyPr/>
          <a:lstStyle/>
          <a:p>
            <a:r>
              <a:rPr lang="en-US" dirty="0" smtClean="0"/>
              <a:t>Be enthusiastic! If you aren’t why should the audience be?</a:t>
            </a:r>
          </a:p>
          <a:p>
            <a:r>
              <a:rPr lang="en-US" dirty="0" smtClean="0"/>
              <a:t>Make eye contact with the audience</a:t>
            </a:r>
          </a:p>
          <a:p>
            <a:r>
              <a:rPr lang="en-US" dirty="0" smtClean="0"/>
              <a:t>Identify a few “</a:t>
            </a:r>
            <a:r>
              <a:rPr lang="en-US" dirty="0" err="1" smtClean="0"/>
              <a:t>nodders</a:t>
            </a:r>
            <a:r>
              <a:rPr lang="en-US" dirty="0" smtClean="0"/>
              <a:t>” and speak to them</a:t>
            </a:r>
          </a:p>
          <a:p>
            <a:r>
              <a:rPr lang="en-US" dirty="0" smtClean="0"/>
              <a:t>Watch for questions. Be prepare to digress or brush off when irrelevant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Delivering the talk</a:t>
            </a:r>
          </a:p>
        </p:txBody>
      </p:sp>
      <p:sp>
        <p:nvSpPr>
          <p:cNvPr id="24579" name="Content Placeholder 2"/>
          <p:cNvSpPr>
            <a:spLocks noGrp="1"/>
          </p:cNvSpPr>
          <p:nvPr>
            <p:ph idx="1"/>
          </p:nvPr>
        </p:nvSpPr>
        <p:spPr/>
        <p:txBody>
          <a:bodyPr/>
          <a:lstStyle/>
          <a:p>
            <a:r>
              <a:rPr lang="en-US" dirty="0" smtClean="0"/>
              <a:t>Point at the screen not the computer</a:t>
            </a:r>
          </a:p>
          <a:p>
            <a:r>
              <a:rPr lang="en-US" dirty="0" smtClean="0"/>
              <a:t>Do not read directly from the PPT or your notes</a:t>
            </a:r>
          </a:p>
          <a:p>
            <a:r>
              <a:rPr lang="en-US" dirty="0" smtClean="0"/>
              <a:t>Have the “spill” for the first couple of slides memorized in case you go blank</a:t>
            </a:r>
          </a:p>
          <a:p>
            <a:r>
              <a:rPr lang="en-US" dirty="0" smtClean="0"/>
              <a:t>Finish in time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Handling questions</a:t>
            </a:r>
          </a:p>
        </p:txBody>
      </p:sp>
      <p:sp>
        <p:nvSpPr>
          <p:cNvPr id="25603" name="Content Placeholder 2"/>
          <p:cNvSpPr>
            <a:spLocks noGrp="1"/>
          </p:cNvSpPr>
          <p:nvPr>
            <p:ph idx="1"/>
          </p:nvPr>
        </p:nvSpPr>
        <p:spPr>
          <a:xfrm>
            <a:off x="457200" y="1752600"/>
            <a:ext cx="8229600" cy="3886200"/>
          </a:xfrm>
        </p:spPr>
        <p:txBody>
          <a:bodyPr/>
          <a:lstStyle/>
          <a:p>
            <a:r>
              <a:rPr lang="en-US" dirty="0" smtClean="0"/>
              <a:t>Different types – handle accordingly</a:t>
            </a:r>
          </a:p>
          <a:p>
            <a:pPr lvl="1"/>
            <a:r>
              <a:rPr lang="en-US" dirty="0" smtClean="0"/>
              <a:t>Need clarification</a:t>
            </a:r>
          </a:p>
          <a:p>
            <a:pPr lvl="1"/>
            <a:r>
              <a:rPr lang="en-US" dirty="0" smtClean="0"/>
              <a:t>Suggest something helpful</a:t>
            </a:r>
          </a:p>
          <a:p>
            <a:pPr lvl="1"/>
            <a:r>
              <a:rPr lang="en-US" dirty="0" smtClean="0"/>
              <a:t>Want to engage in research dialog</a:t>
            </a:r>
          </a:p>
          <a:p>
            <a:pPr lvl="1"/>
            <a:r>
              <a:rPr lang="en-US" dirty="0" smtClean="0"/>
              <a:t>Show that he/she is better than you</a:t>
            </a:r>
          </a:p>
          <a:p>
            <a:r>
              <a:rPr lang="en-US" dirty="0" smtClean="0"/>
              <a:t>Anticipate questions (additional slides)</a:t>
            </a:r>
          </a:p>
          <a:p>
            <a:r>
              <a:rPr lang="en-US" dirty="0" smtClean="0"/>
              <a:t>Don’t let them highjack the talk (postpone)</a:t>
            </a:r>
          </a:p>
          <a:p>
            <a:r>
              <a:rPr lang="en-US" dirty="0" smtClean="0"/>
              <a:t>(Almost) Never cut off a question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mtClean="0"/>
              <a:t>Some resources</a:t>
            </a:r>
          </a:p>
        </p:txBody>
      </p:sp>
      <p:sp>
        <p:nvSpPr>
          <p:cNvPr id="27651" name="Rectangle 3"/>
          <p:cNvSpPr>
            <a:spLocks noGrp="1" noChangeArrowheads="1"/>
          </p:cNvSpPr>
          <p:nvPr>
            <p:ph type="body" idx="1"/>
          </p:nvPr>
        </p:nvSpPr>
        <p:spPr/>
        <p:txBody>
          <a:bodyPr/>
          <a:lstStyle/>
          <a:p>
            <a:pPr eaLnBrk="1" hangingPunct="1"/>
            <a:r>
              <a:rPr lang="en-US" dirty="0" smtClean="0">
                <a:hlinkClick r:id="rId2"/>
              </a:rPr>
              <a:t>http://research.microsoft.com/~simonpj/papers/giving-a-talk/writing-a-paper-slides.pdf</a:t>
            </a:r>
          </a:p>
          <a:p>
            <a:pPr eaLnBrk="1" hangingPunct="1"/>
            <a:r>
              <a:rPr lang="en-US" dirty="0" smtClean="0">
                <a:hlinkClick r:id="rId2"/>
              </a:rPr>
              <a:t>http://wit.tuwien.ac.at/research/tips/good_research_talk_slides.pdf</a:t>
            </a:r>
            <a:r>
              <a:rPr lang="en-US" dirty="0" smtClean="0"/>
              <a:t> </a:t>
            </a:r>
          </a:p>
          <a:p>
            <a:pPr eaLnBrk="1" hangingPunct="1"/>
            <a:r>
              <a:rPr lang="en-US" dirty="0" smtClean="0">
                <a:hlinkClick r:id="rId3"/>
              </a:rPr>
              <a:t>http://research.microsoft.com/~simonpj/papers/giving-a-talk/giving-a-talk-html.html</a:t>
            </a:r>
            <a:r>
              <a:rPr lang="en-US" dirty="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Some resources</a:t>
            </a:r>
          </a:p>
        </p:txBody>
      </p:sp>
      <p:sp>
        <p:nvSpPr>
          <p:cNvPr id="28675" name="Content Placeholder 2"/>
          <p:cNvSpPr>
            <a:spLocks noGrp="1"/>
          </p:cNvSpPr>
          <p:nvPr>
            <p:ph idx="1"/>
          </p:nvPr>
        </p:nvSpPr>
        <p:spPr/>
        <p:txBody>
          <a:bodyPr/>
          <a:lstStyle/>
          <a:p>
            <a:r>
              <a:rPr lang="en-US" smtClean="0">
                <a:hlinkClick r:id="rId2"/>
              </a:rPr>
              <a:t>http://www.cse.buffalo.edu/~rapaport/howtowrite.html</a:t>
            </a:r>
            <a:endParaRPr lang="en-US" smtClean="0"/>
          </a:p>
          <a:p>
            <a:r>
              <a:rPr lang="en-US" smtClean="0">
                <a:hlinkClick r:id="rId3"/>
              </a:rPr>
              <a:t>http://www.iasted.org/conferences/formatting/Presentations-Tips.ppt</a:t>
            </a:r>
            <a:endParaRPr lang="en-US" smtClean="0"/>
          </a:p>
          <a:p>
            <a:endParaRPr lang="en-US" smtClean="0"/>
          </a:p>
          <a:p>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Know your audience</a:t>
            </a:r>
          </a:p>
        </p:txBody>
      </p:sp>
      <p:sp>
        <p:nvSpPr>
          <p:cNvPr id="12291" name="Content Placeholder 4"/>
          <p:cNvSpPr>
            <a:spLocks noGrp="1"/>
          </p:cNvSpPr>
          <p:nvPr>
            <p:ph idx="1"/>
          </p:nvPr>
        </p:nvSpPr>
        <p:spPr/>
        <p:txBody>
          <a:bodyPr/>
          <a:lstStyle/>
          <a:p>
            <a:pPr eaLnBrk="1" hangingPunct="1"/>
            <a:r>
              <a:rPr lang="en-US" dirty="0" smtClean="0"/>
              <a:t>Keep in mind</a:t>
            </a:r>
          </a:p>
          <a:p>
            <a:pPr lvl="1" eaLnBrk="1" hangingPunct="1"/>
            <a:r>
              <a:rPr lang="en-US" dirty="0" smtClean="0"/>
              <a:t>They might be tired</a:t>
            </a:r>
          </a:p>
          <a:p>
            <a:pPr lvl="1" eaLnBrk="1" hangingPunct="1"/>
            <a:r>
              <a:rPr lang="en-US" dirty="0" smtClean="0"/>
              <a:t>They are thinking “Why should I listen?”</a:t>
            </a:r>
          </a:p>
          <a:p>
            <a:pPr lvl="1" eaLnBrk="1" hangingPunct="1"/>
            <a:r>
              <a:rPr lang="en-US" dirty="0" smtClean="0"/>
              <a:t>Non-experts tune off within 2 min.</a:t>
            </a:r>
          </a:p>
          <a:p>
            <a:pPr lvl="1" eaLnBrk="1" hangingPunct="1"/>
            <a:r>
              <a:rPr lang="en-US" dirty="0" smtClean="0"/>
              <a:t>Experts after 5 min. </a:t>
            </a:r>
          </a:p>
          <a:p>
            <a:pPr eaLnBrk="1" hangingPunct="1"/>
            <a:r>
              <a:rPr lang="en-US" dirty="0" smtClean="0"/>
              <a:t>What can you do?</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291">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2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smtClean="0"/>
              <a:t>What can you do?</a:t>
            </a:r>
          </a:p>
        </p:txBody>
      </p:sp>
      <p:sp>
        <p:nvSpPr>
          <p:cNvPr id="13315" name="Content Placeholder 2"/>
          <p:cNvSpPr>
            <a:spLocks noGrp="1"/>
          </p:cNvSpPr>
          <p:nvPr>
            <p:ph idx="1"/>
          </p:nvPr>
        </p:nvSpPr>
        <p:spPr>
          <a:xfrm>
            <a:off x="457200" y="1981200"/>
            <a:ext cx="5410200" cy="3886200"/>
          </a:xfrm>
        </p:spPr>
        <p:txBody>
          <a:bodyPr/>
          <a:lstStyle/>
          <a:p>
            <a:pPr eaLnBrk="1" hangingPunct="1"/>
            <a:r>
              <a:rPr lang="en-US" dirty="0" smtClean="0">
                <a:solidFill>
                  <a:schemeClr val="bg2"/>
                </a:solidFill>
              </a:rPr>
              <a:t>Early motivation </a:t>
            </a:r>
            <a:r>
              <a:rPr lang="en-US" dirty="0" smtClean="0"/>
              <a:t>- motivate your research with easy to understand examples</a:t>
            </a:r>
          </a:p>
          <a:p>
            <a:pPr eaLnBrk="1" hangingPunct="1"/>
            <a:r>
              <a:rPr lang="en-US" dirty="0" smtClean="0">
                <a:solidFill>
                  <a:schemeClr val="bg2"/>
                </a:solidFill>
              </a:rPr>
              <a:t>Spoil the punch line </a:t>
            </a:r>
            <a:r>
              <a:rPr lang="en-US" dirty="0" smtClean="0"/>
              <a:t>- State your results early and in simple terms</a:t>
            </a:r>
          </a:p>
          <a:p>
            <a:pPr eaLnBrk="1" hangingPunct="1"/>
            <a:r>
              <a:rPr lang="en-US" dirty="0" smtClean="0">
                <a:solidFill>
                  <a:schemeClr val="bg2"/>
                </a:solidFill>
              </a:rPr>
              <a:t>Visuals</a:t>
            </a:r>
            <a:r>
              <a:rPr lang="en-US" dirty="0" smtClean="0"/>
              <a:t> – Illustrate your idea with RELEVANT images and diagrams</a:t>
            </a:r>
          </a:p>
          <a:p>
            <a:pPr eaLnBrk="1" hangingPunct="1"/>
            <a:endParaRPr lang="en-US" dirty="0" smtClean="0"/>
          </a:p>
        </p:txBody>
      </p:sp>
      <p:pic>
        <p:nvPicPr>
          <p:cNvPr id="1331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057400"/>
            <a:ext cx="2362200" cy="2362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318" name="Picture 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9800" y="4773271"/>
            <a:ext cx="2514600" cy="1885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quot;No&quot; Symbol 1"/>
          <p:cNvSpPr/>
          <p:nvPr/>
        </p:nvSpPr>
        <p:spPr bwMode="auto">
          <a:xfrm>
            <a:off x="6248400" y="4687546"/>
            <a:ext cx="2286000" cy="2057400"/>
          </a:xfrm>
          <a:prstGeom prst="noSmoking">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Where were you?</a:t>
            </a:r>
          </a:p>
        </p:txBody>
      </p:sp>
      <p:sp>
        <p:nvSpPr>
          <p:cNvPr id="16387" name="Content Placeholder 2"/>
          <p:cNvSpPr>
            <a:spLocks noGrp="1"/>
          </p:cNvSpPr>
          <p:nvPr>
            <p:ph idx="1"/>
          </p:nvPr>
        </p:nvSpPr>
        <p:spPr/>
        <p:txBody>
          <a:bodyPr/>
          <a:lstStyle/>
          <a:p>
            <a:r>
              <a:rPr lang="en-US" dirty="0" smtClean="0"/>
              <a:t>People </a:t>
            </a:r>
            <a:r>
              <a:rPr lang="en-US" dirty="0" smtClean="0">
                <a:solidFill>
                  <a:schemeClr val="bg2"/>
                </a:solidFill>
              </a:rPr>
              <a:t>will get lost</a:t>
            </a:r>
            <a:r>
              <a:rPr lang="en-US" dirty="0" smtClean="0"/>
              <a:t> during your talk, even those who are listening</a:t>
            </a:r>
          </a:p>
          <a:p>
            <a:pPr lvl="1"/>
            <a:r>
              <a:rPr lang="en-US" dirty="0" smtClean="0"/>
              <a:t>have a </a:t>
            </a:r>
            <a:r>
              <a:rPr lang="en-US" dirty="0" smtClean="0">
                <a:solidFill>
                  <a:schemeClr val="bg2"/>
                </a:solidFill>
              </a:rPr>
              <a:t>running outline</a:t>
            </a:r>
            <a:r>
              <a:rPr lang="en-US" dirty="0" smtClean="0"/>
              <a:t> of the main steps of your idea </a:t>
            </a:r>
          </a:p>
          <a:p>
            <a:pPr lvl="1"/>
            <a:r>
              <a:rPr lang="en-US" dirty="0" smtClean="0"/>
              <a:t>Reminding people lowers working memory load (RPLWML)</a:t>
            </a:r>
          </a:p>
          <a:p>
            <a:pPr lvl="1"/>
            <a:r>
              <a:rPr lang="en-US" dirty="0" smtClean="0"/>
              <a:t>I can mention RPLWML again right now, but will you remember it in 5 or 6 slides?</a:t>
            </a:r>
          </a:p>
          <a:p>
            <a:pPr marL="457200" lvl="1" indent="0">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uiExpand="1"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Technical details: in or out?</a:t>
            </a:r>
          </a:p>
        </p:txBody>
      </p:sp>
      <p:sp>
        <p:nvSpPr>
          <p:cNvPr id="18435" name="Content Placeholder 2"/>
          <p:cNvSpPr>
            <a:spLocks noGrp="1"/>
          </p:cNvSpPr>
          <p:nvPr>
            <p:ph idx="1"/>
          </p:nvPr>
        </p:nvSpPr>
        <p:spPr/>
        <p:txBody>
          <a:bodyPr/>
          <a:lstStyle/>
          <a:p>
            <a:pPr>
              <a:buFont typeface="Wingdings" pitchFamily="2" charset="2"/>
              <a:buNone/>
            </a:pPr>
            <a:r>
              <a:rPr lang="en-US" dirty="0" smtClean="0"/>
              <a:t>A fine line</a:t>
            </a:r>
          </a:p>
          <a:p>
            <a:pPr lvl="1"/>
            <a:r>
              <a:rPr lang="en-US" dirty="0" smtClean="0"/>
              <a:t>Present specific aspect that show the “meat” of your work</a:t>
            </a:r>
          </a:p>
          <a:p>
            <a:pPr lvl="1"/>
            <a:r>
              <a:rPr lang="en-US" dirty="0" smtClean="0"/>
              <a:t>Leave the rest out. If you were convincing they will read your paper</a:t>
            </a:r>
          </a:p>
          <a:p>
            <a:pPr lvl="1"/>
            <a:r>
              <a:rPr lang="en-US" dirty="0" smtClean="0"/>
              <a:t>Don’t fill up your slides with lots of equations and numbers</a:t>
            </a:r>
          </a:p>
          <a:p>
            <a:pPr lvl="1"/>
            <a:r>
              <a:rPr lang="en-US" dirty="0" smtClean="0"/>
              <a:t>Prepare back-up slides to answer questions. Leave them at the end of the presentation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uiExpand="1"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Preparing the presentation</a:t>
            </a:r>
          </a:p>
        </p:txBody>
      </p:sp>
      <p:sp>
        <p:nvSpPr>
          <p:cNvPr id="20483" name="Content Placeholder 2"/>
          <p:cNvSpPr>
            <a:spLocks noGrp="1"/>
          </p:cNvSpPr>
          <p:nvPr>
            <p:ph idx="1"/>
          </p:nvPr>
        </p:nvSpPr>
        <p:spPr>
          <a:xfrm>
            <a:off x="457200" y="1981200"/>
            <a:ext cx="8458200" cy="3886200"/>
          </a:xfrm>
        </p:spPr>
        <p:txBody>
          <a:bodyPr/>
          <a:lstStyle/>
          <a:p>
            <a:r>
              <a:rPr lang="en-US" dirty="0" smtClean="0"/>
              <a:t>Less is more. Fill in with narration not words</a:t>
            </a:r>
          </a:p>
          <a:p>
            <a:r>
              <a:rPr lang="en-US" dirty="0" smtClean="0"/>
              <a:t>Use animation sparingly</a:t>
            </a:r>
          </a:p>
          <a:p>
            <a:r>
              <a:rPr lang="en-US" dirty="0" smtClean="0"/>
              <a:t>Use color to emphasize some points but limit to 2 or 3 colors</a:t>
            </a:r>
          </a:p>
          <a:p>
            <a:r>
              <a:rPr lang="en-US" dirty="0" smtClean="0"/>
              <a:t>Be consistent </a:t>
            </a:r>
            <a:r>
              <a:rPr lang="en-US" dirty="0"/>
              <a:t>i</a:t>
            </a:r>
            <a:r>
              <a:rPr lang="en-US" dirty="0" smtClean="0"/>
              <a:t>n the choice and use of color font size/type etc.</a:t>
            </a:r>
          </a:p>
          <a:p>
            <a:r>
              <a:rPr lang="en-US" dirty="0" smtClean="0"/>
              <a:t>Use slide real estate appropriately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Slide layout - Bad</a:t>
            </a:r>
          </a:p>
        </p:txBody>
      </p:sp>
      <p:sp>
        <p:nvSpPr>
          <p:cNvPr id="29699" name="Rectangle 3"/>
          <p:cNvSpPr>
            <a:spLocks noGrp="1" noChangeArrowheads="1"/>
          </p:cNvSpPr>
          <p:nvPr>
            <p:ph type="body" idx="1"/>
          </p:nvPr>
        </p:nvSpPr>
        <p:spPr>
          <a:xfrm>
            <a:off x="457200" y="1752600"/>
            <a:ext cx="8229600" cy="3886200"/>
          </a:xfrm>
        </p:spPr>
        <p:txBody>
          <a:bodyPr/>
          <a:lstStyle/>
          <a:p>
            <a:pPr>
              <a:lnSpc>
                <a:spcPct val="90000"/>
              </a:lnSpc>
            </a:pPr>
            <a:r>
              <a:rPr lang="en-US" dirty="0" smtClean="0"/>
              <a:t>This page contains too many words for a presentation slide.  It is not written in point form, making it difficult both for your audience to read and for you to present each point. Although there are exactly the same number of points on this slide as the previous slide, which was five, it looks much more complicated.  In short, your audience will spend too much time trying to read this paragraph instead of listening to you.</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smtClean="0"/>
              <a:t>Slide layout – Good</a:t>
            </a:r>
          </a:p>
        </p:txBody>
      </p:sp>
      <p:sp>
        <p:nvSpPr>
          <p:cNvPr id="34819" name="Rectangle 3"/>
          <p:cNvSpPr>
            <a:spLocks noGrp="1" noChangeArrowheads="1"/>
          </p:cNvSpPr>
          <p:nvPr>
            <p:ph type="body" idx="1"/>
          </p:nvPr>
        </p:nvSpPr>
        <p:spPr/>
        <p:txBody>
          <a:bodyPr/>
          <a:lstStyle/>
          <a:p>
            <a:r>
              <a:rPr lang="en-US" smtClean="0"/>
              <a:t>Show one point at a time:</a:t>
            </a:r>
          </a:p>
          <a:p>
            <a:pPr lvl="1"/>
            <a:r>
              <a:rPr lang="en-US" smtClean="0"/>
              <a:t>Will help audience concentrate on what you are saying</a:t>
            </a:r>
          </a:p>
          <a:p>
            <a:pPr lvl="1"/>
            <a:r>
              <a:rPr lang="en-US" smtClean="0"/>
              <a:t>Will prevent audience from reading ahead</a:t>
            </a:r>
          </a:p>
          <a:p>
            <a:pPr lvl="1"/>
            <a:r>
              <a:rPr lang="en-US" smtClean="0"/>
              <a:t>Will help you keep your presentation focused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uiExpand="1" build="p" bldLvl="2" autoUpdateAnimBg="0"/>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692</TotalTime>
  <Words>1007</Words>
  <Application>Microsoft Office PowerPoint</Application>
  <PresentationFormat>On-screen Show (4:3)</PresentationFormat>
  <Paragraphs>144</Paragraphs>
  <Slides>29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7" baseType="lpstr">
      <vt:lpstr>Arial</vt:lpstr>
      <vt:lpstr>Arial Black</vt:lpstr>
      <vt:lpstr>Impact</vt:lpstr>
      <vt:lpstr>Times New Roman</vt:lpstr>
      <vt:lpstr>Wingdings</vt:lpstr>
      <vt:lpstr>Pixel</vt:lpstr>
      <vt:lpstr>Worksheet</vt:lpstr>
      <vt:lpstr>Chart</vt:lpstr>
      <vt:lpstr>Research talk 101</vt:lpstr>
      <vt:lpstr>Purpose of a research talk</vt:lpstr>
      <vt:lpstr>Know your audience</vt:lpstr>
      <vt:lpstr>What can you do?</vt:lpstr>
      <vt:lpstr>Where were you?</vt:lpstr>
      <vt:lpstr>Technical details: in or out?</vt:lpstr>
      <vt:lpstr>Preparing the presentation</vt:lpstr>
      <vt:lpstr>Slide layout - Bad</vt:lpstr>
      <vt:lpstr>Slide layout – Good</vt:lpstr>
      <vt:lpstr>On the other hand…</vt:lpstr>
      <vt:lpstr>Where were you?</vt:lpstr>
      <vt:lpstr>Fonts - Good</vt:lpstr>
      <vt:lpstr>Fonts - Bad</vt:lpstr>
      <vt:lpstr>Color - Good</vt:lpstr>
      <vt:lpstr>Color - Bad</vt:lpstr>
      <vt:lpstr>Background - Good</vt:lpstr>
      <vt:lpstr>Background – Bad</vt:lpstr>
      <vt:lpstr>Graphs - Good</vt:lpstr>
      <vt:lpstr>Graphs - Bad</vt:lpstr>
      <vt:lpstr>Graphs - Good</vt:lpstr>
      <vt:lpstr>Graphs - Bad</vt:lpstr>
      <vt:lpstr>Graphs - Bad</vt:lpstr>
      <vt:lpstr>Preparing the presentation</vt:lpstr>
      <vt:lpstr>Preparing the presentation</vt:lpstr>
      <vt:lpstr>Delivering the talk</vt:lpstr>
      <vt:lpstr>Delivering the talk</vt:lpstr>
      <vt:lpstr>Handling questions</vt:lpstr>
      <vt:lpstr>Some resources</vt:lpstr>
      <vt:lpstr>Some resources</vt:lpstr>
    </vt:vector>
  </TitlesOfParts>
  <Company>DePaul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a research presentation</dc:title>
  <dc:creator>lucia</dc:creator>
  <cp:lastModifiedBy>Jim Miles</cp:lastModifiedBy>
  <cp:revision>92</cp:revision>
  <dcterms:created xsi:type="dcterms:W3CDTF">2007-06-28T17:37:21Z</dcterms:created>
  <dcterms:modified xsi:type="dcterms:W3CDTF">2015-09-09T18:38:20Z</dcterms:modified>
</cp:coreProperties>
</file>